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1"/>
  </p:notesMasterIdLst>
  <p:sldIdLst>
    <p:sldId id="272" r:id="rId2"/>
    <p:sldId id="277" r:id="rId3"/>
    <p:sldId id="273" r:id="rId4"/>
    <p:sldId id="276" r:id="rId5"/>
    <p:sldId id="256" r:id="rId6"/>
    <p:sldId id="260" r:id="rId7"/>
    <p:sldId id="261" r:id="rId8"/>
    <p:sldId id="262" r:id="rId9"/>
    <p:sldId id="267" r:id="rId10"/>
    <p:sldId id="269" r:id="rId11"/>
    <p:sldId id="275" r:id="rId12"/>
    <p:sldId id="274" r:id="rId13"/>
    <p:sldId id="270" r:id="rId14"/>
    <p:sldId id="265" r:id="rId15"/>
    <p:sldId id="264" r:id="rId16"/>
    <p:sldId id="266" r:id="rId17"/>
    <p:sldId id="278" r:id="rId18"/>
    <p:sldId id="268" r:id="rId19"/>
    <p:sldId id="259" r:id="rId20"/>
  </p:sldIdLst>
  <p:sldSz cx="10799763" cy="7562850"/>
  <p:notesSz cx="6858000" cy="9144000"/>
  <p:defaultTextStyle>
    <a:defPPr>
      <a:defRPr lang="ru-RU"/>
    </a:defPPr>
    <a:lvl1pPr marL="0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62" autoAdjust="0"/>
  </p:normalViewPr>
  <p:slideViewPr>
    <p:cSldViewPr snapToGrid="0" snapToObjects="1">
      <p:cViewPr>
        <p:scale>
          <a:sx n="77" d="100"/>
          <a:sy n="77" d="100"/>
        </p:scale>
        <p:origin x="-552" y="-486"/>
      </p:cViewPr>
      <p:guideLst>
        <p:guide orient="horz" pos="2382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8A30E-10BB-0740-A310-0D97DC3C6B99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AA70D-C8BF-114A-A0B5-169E55F2B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5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1075" y="685800"/>
            <a:ext cx="48958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endParaRPr lang="ru-RU" altLang="ru-RU" sz="1000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E7A5967-8348-4FC8-B2F9-26AC31A0734D}" type="slidenum">
              <a:rPr lang="ru-RU" altLang="ru-RU" smtClean="0">
                <a:latin typeface="Arial" pitchFamily="34" charset="0"/>
              </a:rPr>
              <a:pPr>
                <a:spcBef>
                  <a:spcPct val="0"/>
                </a:spcBef>
              </a:pPr>
              <a:t>3</a:t>
            </a:fld>
            <a:endParaRPr lang="ru-RU" alt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"/>
              </a:defRPr>
            </a:lvl1pPr>
          </a:lstStyle>
          <a:p>
            <a:pPr lvl="0">
              <a:defRPr sz="1800" u="none"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92006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09982" y="2349386"/>
            <a:ext cx="9179799" cy="1621111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965" y="4285615"/>
            <a:ext cx="7559834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7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02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9173" y="334377"/>
            <a:ext cx="2868687" cy="7116431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7486" y="334377"/>
            <a:ext cx="8431691" cy="7116431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1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9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53107" y="4859832"/>
            <a:ext cx="9179799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107" y="3205459"/>
            <a:ext cx="9179799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3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7486" y="1946734"/>
            <a:ext cx="5649252" cy="5504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66734" y="1946734"/>
            <a:ext cx="5651126" cy="5504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4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9988" y="302865"/>
            <a:ext cx="9719787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988" y="1692889"/>
            <a:ext cx="4771771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9988" y="2398404"/>
            <a:ext cx="4771771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130" y="1692889"/>
            <a:ext cx="4773645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130" y="2398404"/>
            <a:ext cx="4773645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5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9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2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9989" y="301113"/>
            <a:ext cx="355304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2407" y="301114"/>
            <a:ext cx="6037368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989" y="1582597"/>
            <a:ext cx="355304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7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16829" y="5293995"/>
            <a:ext cx="6479858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6829" y="675755"/>
            <a:ext cx="6479858" cy="4537710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6829" y="5918981"/>
            <a:ext cx="6479858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6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988" y="302865"/>
            <a:ext cx="9719787" cy="1260475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988" y="1764666"/>
            <a:ext cx="9719787" cy="4991131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988" y="7009642"/>
            <a:ext cx="2519945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64521-9098-B345-90FA-ED72584552AC}" type="datetimeFigureOut">
              <a:rPr lang="ru-RU" smtClean="0"/>
              <a:t>13.04.2016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89919" y="7009642"/>
            <a:ext cx="3419925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39830" y="7009642"/>
            <a:ext cx="2519945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31F3E-F055-7C44-A880-066B490B57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6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46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524637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5246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5246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5246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5246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3.png"/><Relationship Id="rId7" Type="http://schemas.openxmlformats.org/officeDocument/2006/relationships/image" Target="../media/image5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1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3.gif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jpe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http://www.edunano.ru/" TargetMode="Externa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азвание 1"/>
          <p:cNvSpPr txBox="1">
            <a:spLocks/>
          </p:cNvSpPr>
          <p:nvPr/>
        </p:nvSpPr>
        <p:spPr>
          <a:xfrm>
            <a:off x="1352749" y="1928464"/>
            <a:ext cx="3794732" cy="4497737"/>
          </a:xfrm>
          <a:prstGeom prst="rect">
            <a:avLst/>
          </a:prstGeom>
        </p:spPr>
        <p:txBody>
          <a:bodyPr vert="horz" lIns="104919" tIns="52460" rIns="104919" bIns="52460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2"/>
            <a:ext cx="3959011" cy="4825397"/>
          </a:xfrm>
          <a:prstGeom prst="rect">
            <a:avLst/>
          </a:prstGeom>
        </p:spPr>
        <p:txBody>
          <a:bodyPr vert="horz" lIns="104919" tIns="52460" rIns="104919" bIns="52460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t>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545" y="833919"/>
            <a:ext cx="4313832" cy="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63" y="833919"/>
            <a:ext cx="4313903" cy="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ya.Malhotra\Documents\Новый брендбук\eNANO logo new\enano logo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062" y="6459060"/>
            <a:ext cx="1301227" cy="74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4077" y="1815954"/>
            <a:ext cx="3230935" cy="736895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r>
              <a:rPr lang="ru-RU" sz="4100" b="1" dirty="0" smtClean="0">
                <a:solidFill>
                  <a:srgbClr val="7030A0"/>
                </a:solidFill>
              </a:rPr>
              <a:t>Круглый стол</a:t>
            </a:r>
            <a:endParaRPr lang="ru-RU" sz="4100" b="1" dirty="0">
              <a:solidFill>
                <a:srgbClr val="7030A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3947" y="3117104"/>
            <a:ext cx="10330249" cy="1814113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pPr algn="ctr"/>
            <a:r>
              <a:rPr lang="ru-RU" sz="3700" b="1" i="1" dirty="0" smtClean="0">
                <a:solidFill>
                  <a:srgbClr val="0070C0"/>
                </a:solidFill>
              </a:rPr>
              <a:t>Уходим </a:t>
            </a:r>
            <a:r>
              <a:rPr lang="ru-RU" sz="3700" b="1" i="1" dirty="0">
                <a:solidFill>
                  <a:srgbClr val="0070C0"/>
                </a:solidFill>
              </a:rPr>
              <a:t>в</a:t>
            </a:r>
          </a:p>
          <a:p>
            <a:pPr algn="ctr"/>
            <a:r>
              <a:rPr lang="ru-RU" sz="3700" b="1" i="1" dirty="0">
                <a:solidFill>
                  <a:srgbClr val="0070C0"/>
                </a:solidFill>
              </a:rPr>
              <a:t>«цифру»: новые форматы</a:t>
            </a:r>
          </a:p>
          <a:p>
            <a:pPr algn="ctr"/>
            <a:r>
              <a:rPr lang="ru-RU" sz="3700" b="1" i="1" dirty="0">
                <a:solidFill>
                  <a:srgbClr val="0070C0"/>
                </a:solidFill>
              </a:rPr>
              <a:t>естественнонаучного </a:t>
            </a:r>
            <a:r>
              <a:rPr lang="ru-RU" sz="3700" b="1" i="1" dirty="0" smtClean="0">
                <a:solidFill>
                  <a:srgbClr val="0070C0"/>
                </a:solidFill>
              </a:rPr>
              <a:t>образования в школе</a:t>
            </a:r>
            <a:endParaRPr lang="ru-RU" sz="3700" b="1" i="1" dirty="0">
              <a:solidFill>
                <a:srgbClr val="0070C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3" y="5988066"/>
            <a:ext cx="1574784" cy="157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088" y="6396366"/>
            <a:ext cx="3733953" cy="109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69853" y="44848"/>
            <a:ext cx="850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 практическая конференция «Строим школу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века: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образование в мобильном  мире»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14-15 апреля, 2016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3" y="269803"/>
            <a:ext cx="641405" cy="62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5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99" y="186251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1048526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40130" y="186251"/>
            <a:ext cx="5974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ОБРАЗОВАТЕЛЬНЫЕ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МОДУЛИ  и КУРСЫ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1048526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45035" r="28826" b="29788"/>
          <a:stretch/>
        </p:blipFill>
        <p:spPr bwMode="auto">
          <a:xfrm>
            <a:off x="518710" y="1104090"/>
            <a:ext cx="9770580" cy="31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69" t="62126" r="42298" b="13667"/>
          <a:stretch/>
        </p:blipFill>
        <p:spPr bwMode="auto">
          <a:xfrm>
            <a:off x="-3809188" y="4380930"/>
            <a:ext cx="14327570" cy="307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89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691" y="1246762"/>
            <a:ext cx="5321343" cy="3105960"/>
          </a:xfrm>
          <a:prstGeom prst="rect">
            <a:avLst/>
          </a:prstGeom>
        </p:spPr>
      </p:pic>
      <p:sp>
        <p:nvSpPr>
          <p:cNvPr id="33" name="Shape 33"/>
          <p:cNvSpPr/>
          <p:nvPr/>
        </p:nvSpPr>
        <p:spPr>
          <a:xfrm>
            <a:off x="212018" y="4946598"/>
            <a:ext cx="3853838" cy="2050884"/>
          </a:xfrm>
          <a:prstGeom prst="roundRect">
            <a:avLst>
              <a:gd name="adj" fmla="val 4804"/>
            </a:avLst>
          </a:prstGeom>
          <a:solidFill>
            <a:srgbClr val="E9562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400"/>
          </a:p>
        </p:txBody>
      </p:sp>
      <p:sp>
        <p:nvSpPr>
          <p:cNvPr id="39" name="Shape 39"/>
          <p:cNvSpPr/>
          <p:nvPr/>
        </p:nvSpPr>
        <p:spPr>
          <a:xfrm>
            <a:off x="1113127" y="4976845"/>
            <a:ext cx="2409214" cy="45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858" tIns="21858" rIns="21858" bIns="21858" anchor="ctr">
            <a:spAutoFit/>
          </a:bodyPr>
          <a:lstStyle>
            <a:lvl1pPr marR="457200" algn="l" defTabSz="457200">
              <a:defRPr sz="6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ru-RU" sz="2700" dirty="0"/>
              <a:t>«</a:t>
            </a:r>
            <a:r>
              <a:rPr lang="ru-RU" sz="2700" dirty="0" err="1"/>
              <a:t>Наносвет</a:t>
            </a:r>
            <a:r>
              <a:rPr lang="ru-RU" sz="2700" dirty="0"/>
              <a:t>»</a:t>
            </a:r>
            <a:endParaRPr sz="2700" dirty="0"/>
          </a:p>
        </p:txBody>
      </p:sp>
      <p:grpSp>
        <p:nvGrpSpPr>
          <p:cNvPr id="42" name="Group 42"/>
          <p:cNvGrpSpPr/>
          <p:nvPr/>
        </p:nvGrpSpPr>
        <p:grpSpPr>
          <a:xfrm>
            <a:off x="1339402" y="6048925"/>
            <a:ext cx="2189702" cy="295545"/>
            <a:chOff x="0" y="37584"/>
            <a:chExt cx="4943969" cy="714666"/>
          </a:xfrm>
        </p:grpSpPr>
        <p:sp>
          <p:nvSpPr>
            <p:cNvPr id="40" name="Shape 40"/>
            <p:cNvSpPr/>
            <p:nvPr/>
          </p:nvSpPr>
          <p:spPr>
            <a:xfrm>
              <a:off x="1289197" y="342916"/>
              <a:ext cx="1042360" cy="409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R="457200" algn="l" defTabSz="457200">
                <a:defRPr sz="2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 algn="just">
                <a:defRPr sz="1800" i="0">
                  <a:solidFill>
                    <a:srgbClr val="000000"/>
                  </a:solidFill>
                </a:defRPr>
              </a:pPr>
              <a:endParaRPr sz="1100" dirty="0"/>
            </a:p>
          </p:txBody>
        </p:sp>
        <p:sp>
          <p:nvSpPr>
            <p:cNvPr id="41" name="Shape 41"/>
            <p:cNvSpPr/>
            <p:nvPr/>
          </p:nvSpPr>
          <p:spPr>
            <a:xfrm>
              <a:off x="0" y="37584"/>
              <a:ext cx="4943969" cy="409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R="457200" algn="l" defTabSz="457200">
                <a:defRPr sz="2600" i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 i="0">
                  <a:solidFill>
                    <a:srgbClr val="000000"/>
                  </a:solidFill>
                </a:defRPr>
              </a:pPr>
              <a:r>
                <a:rPr sz="1100" dirty="0"/>
                <a:t>ЭЛЕКТРОННЫЙ </a:t>
              </a:r>
              <a:r>
                <a:rPr lang="ru-RU" sz="1100" dirty="0" smtClean="0"/>
                <a:t>МОДУЛЬ</a:t>
              </a:r>
              <a:endParaRPr sz="1100" dirty="0"/>
            </a:p>
          </p:txBody>
        </p:sp>
      </p:grpSp>
      <p:sp>
        <p:nvSpPr>
          <p:cNvPr id="43" name="Shape 43"/>
          <p:cNvSpPr/>
          <p:nvPr/>
        </p:nvSpPr>
        <p:spPr>
          <a:xfrm>
            <a:off x="612239" y="5476682"/>
            <a:ext cx="3458732" cy="521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1858" tIns="21858" rIns="21858" bIns="21858" anchor="ctr">
            <a:spAutoFit/>
          </a:bodyPr>
          <a:lstStyle>
            <a:lvl1pPr marR="457200" algn="l" defTabSz="457200">
              <a:defRPr sz="17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100" b="0" dirty="0">
                <a:solidFill>
                  <a:srgbClr val="000000"/>
                </a:solidFill>
              </a:rPr>
              <a:t>LED </a:t>
            </a:r>
            <a:r>
              <a:rPr lang="ru-RU" sz="3100" b="0" dirty="0">
                <a:solidFill>
                  <a:srgbClr val="000000"/>
                </a:solidFill>
              </a:rPr>
              <a:t>технологии</a:t>
            </a:r>
            <a:endParaRPr sz="3100" dirty="0"/>
          </a:p>
        </p:txBody>
      </p:sp>
      <p:pic>
        <p:nvPicPr>
          <p:cNvPr id="14" name="Рисунок 37" descr="http://centrsvet.ru/media/images/led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452" y="803594"/>
            <a:ext cx="5179119" cy="249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&amp;Ucy;&amp;scy;&amp;tcy;&amp;rcy;&amp;ocy;&amp;jcy;&amp;scy;&amp;tcy;&amp;vcy;&amp;ocy; &amp;scy;&amp;vcy;&amp;iecy;&amp;tcy;&amp;ocy;&amp;dcy;&amp;icy;&amp;ocy;&amp;dcy;&amp;acy;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4362"/>
          <a:stretch/>
        </p:blipFill>
        <p:spPr bwMode="auto">
          <a:xfrm>
            <a:off x="4251748" y="3095882"/>
            <a:ext cx="2044897" cy="438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&amp;Ucy;&amp;scy;&amp;tcy;&amp;rcy;&amp;ocy;&amp;jcy;&amp;scy;&amp;tcy;&amp;vcy;&amp;ocy; &amp;scy;&amp;vcy;&amp;iecy;&amp;tcy;&amp;ocy;&amp;dcy;&amp;icy;&amp;ocy;&amp;dcy;&amp;acy;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b="7241"/>
          <a:stretch/>
        </p:blipFill>
        <p:spPr bwMode="auto">
          <a:xfrm>
            <a:off x="7602357" y="3769218"/>
            <a:ext cx="3189261" cy="33044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Прямая соединительная линия 16"/>
          <p:cNvCxnSpPr/>
          <p:nvPr/>
        </p:nvCxnSpPr>
        <p:spPr>
          <a:xfrm flipV="1">
            <a:off x="6098148" y="4019651"/>
            <a:ext cx="2062389" cy="95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080257" y="5129599"/>
            <a:ext cx="2080280" cy="1072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4" y="1184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7" y="812893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82465" y="82925"/>
            <a:ext cx="4828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ПРИМЕР. «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наносвет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46" y="812893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99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4" y="1184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7" y="812893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0939" y="1207388"/>
            <a:ext cx="29570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СЦЕНАРИЯ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КУРСА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46" y="812893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97" y="-12357"/>
            <a:ext cx="6367059" cy="756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4" y="1184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47" y="812893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2862" y="82925"/>
            <a:ext cx="4727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ОТКРЫТАЯ КОЛЛЕКЦИЯ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746" y="812893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21828" r="11419" b="12826"/>
          <a:stretch/>
        </p:blipFill>
        <p:spPr bwMode="auto">
          <a:xfrm>
            <a:off x="1061573" y="868455"/>
            <a:ext cx="8829323" cy="652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4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96" y="158894"/>
            <a:ext cx="9677620" cy="725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8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20496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894598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893727"/>
            <a:ext cx="3652518" cy="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44853" y="146208"/>
            <a:ext cx="8209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КОМПЬЮТЕРНАЯ ИГРА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Irina.Grunicheva\AppData\Local\Microsoft\Windows\Temporary Internet Files\Content.Outlook\BNGW3L06\12952774_10206629739882382_1006209871_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" y="1137088"/>
            <a:ext cx="4406938" cy="400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Irina.Grunicheva\AppData\Local\Microsoft\Windows\Temporary Internet Files\Content.Outlook\BNGW3L06\12921923_10206630864430495_2129571889_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307" y="951030"/>
            <a:ext cx="4858658" cy="43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419" y="5238016"/>
            <a:ext cx="345915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осведомленность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нанотехнологиях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наноидустрии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детей и подростков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92658" y="5314960"/>
            <a:ext cx="350846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Область знаний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контент отвечает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ФГОС,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областях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631" y="5404231"/>
            <a:ext cx="314240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дизайн:</a:t>
            </a:r>
          </a:p>
          <a:p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приключение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8419" y="6784338"/>
            <a:ext cx="9662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разработке привлечены профильные специалисты: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геймдизайнеры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игровики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педагоги, методисты </a:t>
            </a: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 descr="C:\Users\Irina.Grunicheva\Google Диск\eNano\eNANO брендбук\eNANO иконки\eNano_icon_set\RGB\small\01_author_s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08" y="6469122"/>
            <a:ext cx="1093728" cy="109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56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36" y="304635"/>
            <a:ext cx="9335068" cy="700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4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9" y="181490"/>
            <a:ext cx="1116409" cy="63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003" y="927272"/>
            <a:ext cx="4319905" cy="6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741" y="927271"/>
            <a:ext cx="4319905" cy="6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1829" y="367896"/>
            <a:ext cx="5045022" cy="429118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СТАТУСЫ ШКОЛ ДЛЯ УЧАСТИЯ В ПРОЕКТЕ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052" y="1087348"/>
            <a:ext cx="1309768" cy="536840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СТАТУС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991136" y="1631621"/>
            <a:ext cx="425235" cy="5232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927" tIns="52464" rIns="104927" bIns="52464"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020" y="2485022"/>
            <a:ext cx="2543539" cy="413729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УЧАСТНИК </a:t>
            </a:r>
            <a:r>
              <a:rPr lang="ru-RU" sz="2000" b="1" dirty="0">
                <a:solidFill>
                  <a:srgbClr val="0070C0"/>
                </a:solidFill>
              </a:rPr>
              <a:t>ПРОЕКТА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1527" y="1087348"/>
            <a:ext cx="3401630" cy="536840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/>
                </a:solidFill>
              </a:rPr>
              <a:t>ОБЯЗАННОСТИ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17" y="1544697"/>
            <a:ext cx="496864" cy="55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52027" y="2170171"/>
            <a:ext cx="3508390" cy="15832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4927" tIns="52464" rIns="104927" bIns="52464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Утверждение ежегодного плана работ по </a:t>
            </a:r>
            <a:r>
              <a:rPr lang="ru-RU" sz="1600" dirty="0" smtClean="0"/>
              <a:t>проекту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Систематическое участие в мероприятиях проекта 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Участие в апробации контента и предоставление обратной связи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942985" y="1108060"/>
            <a:ext cx="1242442" cy="536840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ПРАВА</a:t>
            </a:r>
            <a:endParaRPr lang="ru-RU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6419" y="1544696"/>
            <a:ext cx="496864" cy="55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17908" y="3980605"/>
            <a:ext cx="4311246" cy="20757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4927" tIns="52464" rIns="104927" bIns="52464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Получение </a:t>
            </a:r>
            <a:r>
              <a:rPr lang="ru-RU" sz="1600" dirty="0"/>
              <a:t>сертификата участника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Бесплатный* </a:t>
            </a:r>
            <a:r>
              <a:rPr lang="ru-RU" sz="1600" dirty="0"/>
              <a:t>доступ к </a:t>
            </a:r>
            <a:r>
              <a:rPr lang="ru-RU" sz="1600" dirty="0" smtClean="0"/>
              <a:t>контенту ВШ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Организация образовательного процесса с использование контента </a:t>
            </a:r>
            <a:r>
              <a:rPr lang="ru-RU" sz="1600" dirty="0" smtClean="0"/>
              <a:t>ВШ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Получение консультационной и методической  поддержки от </a:t>
            </a:r>
            <a:r>
              <a:rPr lang="en-US" sz="1600" dirty="0" err="1" smtClean="0"/>
              <a:t>eNano</a:t>
            </a:r>
            <a:endParaRPr lang="ru-R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Получение доп. ресурсов для выполнения отдельных работ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17" y="4167041"/>
            <a:ext cx="2426549" cy="429118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ПАРТНЁР ПРОЕКТА</a:t>
            </a:r>
            <a:r>
              <a:rPr lang="ru-RU" sz="1600" b="1" dirty="0" smtClean="0">
                <a:solidFill>
                  <a:srgbClr val="0070C0"/>
                </a:solidFill>
              </a:rPr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0234" y="2171485"/>
            <a:ext cx="4298593" cy="10908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4927" tIns="52464" rIns="104927" bIns="52464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Получение сертификата участника проекта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Организация образовательного процесса с использованием контента ВШ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Бесплатный* </a:t>
            </a:r>
            <a:r>
              <a:rPr lang="ru-RU" sz="1600" dirty="0"/>
              <a:t>доступ к контенту </a:t>
            </a:r>
            <a:r>
              <a:rPr lang="ru-RU" sz="1600" dirty="0" smtClean="0"/>
              <a:t>ВШ</a:t>
            </a:r>
            <a:endParaRPr lang="ru-R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2636322" y="3980605"/>
            <a:ext cx="3539799" cy="33068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4927" tIns="52464" rIns="104927" bIns="52464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Утверждение ежегодного плана работ по проекту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Систематическое участие в мероприятиях проекта 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Участие в апробации контента и предоставление обратной связи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Информационная поддержка проекта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Консультирование заинтересованных школ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Подготовка методических рекомендаций по использованию </a:t>
            </a:r>
            <a:r>
              <a:rPr lang="ru-RU" sz="1600" dirty="0"/>
              <a:t>в </a:t>
            </a:r>
            <a:r>
              <a:rPr lang="ru-RU" sz="1600" dirty="0" smtClean="0"/>
              <a:t>образовательном </a:t>
            </a:r>
            <a:r>
              <a:rPr lang="ru-RU" sz="1600" dirty="0"/>
              <a:t>процессе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04082" y="7064117"/>
            <a:ext cx="43015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/>
              <a:t>*Частично платный доступ к коммерческим продуктам и сервисам проекта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24809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5756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1251945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1265308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79627" y="482504"/>
            <a:ext cx="3474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1680380"/>
            <a:ext cx="1865549" cy="186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58" y="2037092"/>
            <a:ext cx="3915643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МГУ ФНМ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66" y="3611774"/>
            <a:ext cx="3277793" cy="79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3682701"/>
            <a:ext cx="4194043" cy="78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231" y="2295875"/>
            <a:ext cx="2150708" cy="63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58" y="5088736"/>
            <a:ext cx="1598333" cy="131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423" y="5549887"/>
            <a:ext cx="2252417" cy="8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74323s039.edusite.ru/images/000546533_1-ad779f515031f7d7f65f389302a2b7f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84" y="5194088"/>
            <a:ext cx="1468480" cy="110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870" y="-749300"/>
            <a:ext cx="11762740" cy="831215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947" y="5698071"/>
            <a:ext cx="2374900" cy="1206500"/>
          </a:xfrm>
          <a:prstGeom prst="rect">
            <a:avLst/>
          </a:prstGeom>
        </p:spPr>
      </p:pic>
      <p:pic>
        <p:nvPicPr>
          <p:cNvPr id="2050" name="Picture 2" descr="C:\Users\Natalya.Malhotra\Documents\Новый брендбук\eNANO logo new\enano logo ru fu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57200"/>
            <a:ext cx="2354831" cy="162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785" y="3758020"/>
            <a:ext cx="6018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2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азвание 1"/>
          <p:cNvSpPr txBox="1">
            <a:spLocks/>
          </p:cNvSpPr>
          <p:nvPr/>
        </p:nvSpPr>
        <p:spPr>
          <a:xfrm>
            <a:off x="1352749" y="1930400"/>
            <a:ext cx="3794732" cy="4495800"/>
          </a:xfrm>
          <a:prstGeom prst="rect">
            <a:avLst/>
          </a:prstGeom>
        </p:spPr>
        <p:txBody>
          <a:bodyPr vert="horz" lIns="104919" tIns="52460" rIns="104919" bIns="52460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9" y="1928464"/>
            <a:ext cx="3794732" cy="4497737"/>
          </a:xfrm>
          <a:prstGeom prst="rect">
            <a:avLst/>
          </a:prstGeom>
        </p:spPr>
        <p:txBody>
          <a:bodyPr vert="horz" lIns="104919" tIns="52460" rIns="104919" bIns="52460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1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2"/>
            <a:ext cx="3959011" cy="4825397"/>
          </a:xfrm>
          <a:prstGeom prst="rect">
            <a:avLst/>
          </a:prstGeom>
        </p:spPr>
        <p:txBody>
          <a:bodyPr vert="horz" lIns="104919" tIns="52460" rIns="104919" bIns="52460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t>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31" y="1035780"/>
            <a:ext cx="4313832" cy="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549" y="1035780"/>
            <a:ext cx="4313903" cy="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ya.Malhotra\Documents\Новый брендбук\eNANO logo new\enano logo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76" y="350095"/>
            <a:ext cx="1301227" cy="74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8097" y="128620"/>
            <a:ext cx="5860566" cy="736895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r>
              <a:rPr lang="ru-RU" sz="4100" b="1" dirty="0">
                <a:solidFill>
                  <a:srgbClr val="7030A0"/>
                </a:solidFill>
              </a:rPr>
              <a:t>Ключевая задача школы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971" y="1294771"/>
            <a:ext cx="10545821" cy="2952886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pPr algn="just"/>
            <a:r>
              <a:rPr lang="ru-RU" sz="3700" b="1" i="1" dirty="0"/>
              <a:t>формирование современной образовательной среды</a:t>
            </a:r>
            <a:r>
              <a:rPr lang="ru-RU" sz="3700" dirty="0"/>
              <a:t>, в которой ребёнок в самых разнообразных формах, активно и с увлечением осваивает новые знания, получает опыт практической деятельности для решения личностно значимых задач.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019" y="5690337"/>
            <a:ext cx="10205634" cy="1244726"/>
          </a:xfrm>
          <a:prstGeom prst="rect">
            <a:avLst/>
          </a:prstGeom>
          <a:noFill/>
        </p:spPr>
        <p:txBody>
          <a:bodyPr wrap="square" lIns="104927" tIns="52464" rIns="104927" bIns="52464" rtlCol="0">
            <a:spAutoFit/>
          </a:bodyPr>
          <a:lstStyle/>
          <a:p>
            <a:pPr algn="just"/>
            <a:r>
              <a:rPr lang="ru-RU" sz="3700" dirty="0" smtClean="0"/>
              <a:t>За </a:t>
            </a:r>
            <a:r>
              <a:rPr lang="ru-RU" sz="3700" dirty="0"/>
              <a:t>счёт </a:t>
            </a:r>
            <a:r>
              <a:rPr lang="ru-RU" sz="3700" b="1" i="1" dirty="0"/>
              <a:t>кооперации</a:t>
            </a:r>
            <a:r>
              <a:rPr lang="ru-RU" sz="3700" dirty="0"/>
              <a:t> с различными образовательными институтами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241" y="5054438"/>
            <a:ext cx="79541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За счёт чего можно решить эту задачу 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614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азвание 1"/>
          <p:cNvSpPr txBox="1">
            <a:spLocks/>
          </p:cNvSpPr>
          <p:nvPr/>
        </p:nvSpPr>
        <p:spPr>
          <a:xfrm>
            <a:off x="1352749" y="1930400"/>
            <a:ext cx="3794732" cy="4495800"/>
          </a:xfrm>
          <a:prstGeom prst="rect">
            <a:avLst/>
          </a:prstGeom>
        </p:spPr>
        <p:txBody>
          <a:bodyPr vert="horz" lIns="104919" tIns="52460" rIns="104919" bIns="52460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2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931" y="1035780"/>
            <a:ext cx="4313832" cy="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56" y="1035780"/>
            <a:ext cx="4313903" cy="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atalya.Malhotra\Documents\Новый брендбук\eNANO logo new\enano logo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8" y="350095"/>
            <a:ext cx="1301227" cy="74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03505" y="243890"/>
            <a:ext cx="9071316" cy="706117"/>
          </a:xfrm>
          <a:prstGeom prst="rect">
            <a:avLst/>
          </a:prstGeom>
          <a:noFill/>
        </p:spPr>
        <p:txBody>
          <a:bodyPr wrap="none" lIns="104927" tIns="52464" rIns="104927" bIns="52464" rtlCol="0">
            <a:spAutoFit/>
          </a:bodyPr>
          <a:lstStyle/>
          <a:p>
            <a:r>
              <a:rPr lang="ru-RU" sz="3900" b="1" dirty="0">
                <a:solidFill>
                  <a:srgbClr val="7030A0"/>
                </a:solidFill>
              </a:rPr>
              <a:t>Кто формирует образовательную среду?</a:t>
            </a:r>
          </a:p>
        </p:txBody>
      </p:sp>
      <p:pic>
        <p:nvPicPr>
          <p:cNvPr id="3074" name="Picture 2" descr="иконки  school, школа, здание,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818" y="3187811"/>
            <a:ext cx="1979041" cy="197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b.ru/misc/i/gallery/13506/4227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948" y="1620857"/>
            <a:ext cx="1688703" cy="12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mforum.ru/cmsbin/2011/49/video_NSN_Micran_20111201/9ustanovka_plat_na_kryshku_modulya_full1200x8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80" y="1430965"/>
            <a:ext cx="1678049" cy="11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hsto.org/getpro/habr/post_images/a5f/2c2/3cd/a5f2c23cd16e584fcee2b28651ebeef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50" y="1347212"/>
            <a:ext cx="1748710" cy="116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 descr="science%20center%20NEM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40" y="1607910"/>
            <a:ext cx="1549536" cy="110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http://primdou-33.ru/public/users/993/JPG/15012016174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478" y="3681336"/>
            <a:ext cx="1694629" cy="11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http://escuelaempresarial.es/wp/wp-content/uploads/2013/05/Fotolia_28463420_Subscription_X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776" y="5423282"/>
            <a:ext cx="2165468" cy="144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21" descr="http://nevelskayash.ru/wp-content/uploads/2015/01/sc160x100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74" y="5767393"/>
            <a:ext cx="1727089" cy="10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70560" y="3383396"/>
            <a:ext cx="2459827" cy="1140900"/>
            <a:chOff x="6226859" y="5969377"/>
            <a:chExt cx="2459827" cy="1140900"/>
          </a:xfrm>
        </p:grpSpPr>
        <p:pic>
          <p:nvPicPr>
            <p:cNvPr id="3095" name="Picture 23" descr="http://intratool.com/upload/iblock/c33/logo-rtm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273" y="5969377"/>
              <a:ext cx="1137113" cy="1140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9" name="Picture 27" descr="http://zalmanrus.ru/uploads/posts/2012-08/1345734634_2267_1-ofis-ot-rosnano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6859" y="6163939"/>
              <a:ext cx="1218184" cy="852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97" name="Picture 25" descr="http://www.exiar.ru/upload/medialibrary/440/440bb38ac5f69d36fd454df22af0de6d.p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3836" y="6170641"/>
              <a:ext cx="632850" cy="863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01" name="Picture 29" descr="http://razvitie43.ru/wp-content/uploads/Igrodrad-mai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3" y="5992126"/>
            <a:ext cx="1832076" cy="88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1274" y="4791335"/>
            <a:ext cx="1628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Школа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250397" y="6939143"/>
            <a:ext cx="27184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Детские индустрии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05898" y="5155089"/>
            <a:ext cx="24186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Корпорации</a:t>
            </a:r>
            <a:endParaRPr lang="ru-RU" dirty="0"/>
          </a:p>
        </p:txBody>
      </p:sp>
      <p:pic>
        <p:nvPicPr>
          <p:cNvPr id="3103" name="Picture 31" descr="http://credit62.ru/%D0%9A%D0%B0%D1%80%D1%82%D0%B8%D0%BD%D0%BA%D0%B8%20%D0%B4%D0%BB%D1%8F%20%D1%81%D1%82%D0%B0%D1%82%D0%B5%D0%B9/%D1%81%D0%B1%D0%B5%D1%80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2" y="4388455"/>
            <a:ext cx="1067207" cy="79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http://www.wallpapers4u.org/wp-content/uploads/intel_logo_symbol_brand_26171_1920x108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69" y="4467679"/>
            <a:ext cx="1095408" cy="61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72823" y="2617851"/>
            <a:ext cx="25916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Предприятия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6079225" y="2912097"/>
            <a:ext cx="1628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Вузы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8531624" y="2772313"/>
            <a:ext cx="1628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Музеи</a:t>
            </a:r>
            <a:endParaRPr lang="ru-RU" dirty="0"/>
          </a:p>
        </p:txBody>
      </p:sp>
      <p:pic>
        <p:nvPicPr>
          <p:cNvPr id="3109" name="Picture 37" descr="http://www.novostimira.com.ua/images/news/1369681406_92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993" y="5581365"/>
            <a:ext cx="1199962" cy="119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40124" y="6866927"/>
            <a:ext cx="2393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Открытые он-</a:t>
            </a:r>
            <a:r>
              <a:rPr lang="ru-RU" dirty="0" err="1" smtClean="0"/>
              <a:t>лайн</a:t>
            </a:r>
            <a:r>
              <a:rPr lang="ru-RU" dirty="0" smtClean="0"/>
              <a:t> ресурсы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8823900" y="6792597"/>
            <a:ext cx="1628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СМИ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6226859" y="6736801"/>
            <a:ext cx="2366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Он-</a:t>
            </a:r>
            <a:r>
              <a:rPr lang="ru-RU" dirty="0" err="1" smtClean="0"/>
              <a:t>лайн</a:t>
            </a:r>
            <a:r>
              <a:rPr lang="ru-RU" dirty="0" smtClean="0"/>
              <a:t> площадки и проекты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8700961" y="4876097"/>
            <a:ext cx="162814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Семья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3340124" y="2572310"/>
            <a:ext cx="2219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Центры доп. образования</a:t>
            </a:r>
            <a:endParaRPr lang="ru-RU" dirty="0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6743620" y="4350528"/>
            <a:ext cx="14241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025535" y="4318526"/>
            <a:ext cx="142419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5836761" y="3119846"/>
            <a:ext cx="390098" cy="5614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213654" y="3310974"/>
            <a:ext cx="460657" cy="3630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6548859" y="3119846"/>
            <a:ext cx="1829022" cy="8336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548859" y="4809093"/>
            <a:ext cx="2275041" cy="76149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163330" y="3383396"/>
            <a:ext cx="1373497" cy="570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3025535" y="4694534"/>
            <a:ext cx="1577231" cy="8091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H="1">
            <a:off x="4880919" y="5211902"/>
            <a:ext cx="221226" cy="3694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11" name="Picture 39" descr="http://pic.rutube.ru/user/f3/b5/f3b5c750ca7370b79a2bca7c0438d2c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01" y="5967412"/>
            <a:ext cx="909379" cy="9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2" name="Прямая соединительная линия 61"/>
          <p:cNvCxnSpPr/>
          <p:nvPr/>
        </p:nvCxnSpPr>
        <p:spPr>
          <a:xfrm>
            <a:off x="6189838" y="5054668"/>
            <a:ext cx="553782" cy="5266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4"/>
          <p:cNvSpPr txBox="1">
            <a:spLocks noChangeArrowheads="1"/>
          </p:cNvSpPr>
          <p:nvPr/>
        </p:nvSpPr>
        <p:spPr bwMode="auto">
          <a:xfrm>
            <a:off x="2763690" y="215332"/>
            <a:ext cx="8036074" cy="45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300" b="1" dirty="0" smtClean="0">
                <a:solidFill>
                  <a:srgbClr val="002060"/>
                </a:solidFill>
              </a:rPr>
              <a:t>Проекты РОСНАНО для школьников</a:t>
            </a:r>
            <a:endParaRPr lang="ru-RU" altLang="ru-RU" sz="2300" b="1" dirty="0"/>
          </a:p>
        </p:txBody>
      </p:sp>
      <p:sp>
        <p:nvSpPr>
          <p:cNvPr id="25603" name="Rectangle 17"/>
          <p:cNvSpPr>
            <a:spLocks noChangeArrowheads="1"/>
          </p:cNvSpPr>
          <p:nvPr/>
        </p:nvSpPr>
        <p:spPr bwMode="auto">
          <a:xfrm>
            <a:off x="0" y="37536"/>
            <a:ext cx="211968" cy="42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27" tIns="52464" rIns="104927" bIns="52464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04" name="Rectangle 18"/>
          <p:cNvSpPr>
            <a:spLocks noChangeArrowheads="1"/>
          </p:cNvSpPr>
          <p:nvPr/>
        </p:nvSpPr>
        <p:spPr bwMode="auto">
          <a:xfrm>
            <a:off x="0" y="588754"/>
            <a:ext cx="211968" cy="62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927" tIns="52464" rIns="104927" bIns="52464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3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/>
          </a:p>
        </p:txBody>
      </p:sp>
      <p:sp>
        <p:nvSpPr>
          <p:cNvPr id="25605" name="TextBox 1"/>
          <p:cNvSpPr txBox="1">
            <a:spLocks noChangeArrowheads="1"/>
          </p:cNvSpPr>
          <p:nvPr/>
        </p:nvSpPr>
        <p:spPr bwMode="auto">
          <a:xfrm>
            <a:off x="1063103" y="1160688"/>
            <a:ext cx="8673560" cy="75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/>
              <a:t>Школьнику о нанотехнологиях и наноиндустрии по принципу</a:t>
            </a:r>
          </a:p>
          <a:p>
            <a:pPr algn="ctr" eaLnBrk="1" hangingPunct="1"/>
            <a:r>
              <a:rPr lang="ru-RU" altLang="ru-RU"/>
              <a:t>«365/24/7»</a:t>
            </a:r>
          </a:p>
        </p:txBody>
      </p:sp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466866" y="2041269"/>
            <a:ext cx="4848644" cy="322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«Школьная лига РОСНАНО»</a:t>
            </a:r>
          </a:p>
          <a:p>
            <a:pPr eaLnBrk="1" hangingPunct="1"/>
            <a:r>
              <a:rPr lang="ru-RU" altLang="ru-RU" sz="1400"/>
              <a:t>частично </a:t>
            </a:r>
            <a:r>
              <a:rPr lang="ru-RU" altLang="ru-RU" sz="1400" u="sng"/>
              <a:t>основной учебный процесс: </a:t>
            </a:r>
            <a:r>
              <a:rPr lang="ru-RU" altLang="ru-RU" sz="1400"/>
              <a:t>междисциплинарный подход, проектная деятельность, элективы по основам нано, элементы в разделах физики, химии, биологии, естествознание</a:t>
            </a:r>
            <a:r>
              <a:rPr lang="en-US" altLang="ru-RU" sz="1400"/>
              <a:t>.</a:t>
            </a:r>
            <a:r>
              <a:rPr lang="ru-RU" altLang="ru-RU" sz="1400"/>
              <a:t> </a:t>
            </a:r>
            <a:endParaRPr lang="en-US" altLang="ru-RU" sz="1400"/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ru-RU" altLang="ru-RU" sz="1400" u="sng"/>
              <a:t>Дополнительное образование </a:t>
            </a:r>
            <a:r>
              <a:rPr lang="ru-RU" altLang="ru-RU" sz="1400"/>
              <a:t>в школе:</a:t>
            </a:r>
            <a:endParaRPr lang="en-US" altLang="ru-RU" sz="1400"/>
          </a:p>
          <a:p>
            <a:pPr eaLnBrk="1" hangingPunct="1"/>
            <a:r>
              <a:rPr lang="ru-RU" altLang="ru-RU" sz="1400"/>
              <a:t>внеклассные активности (проектная</a:t>
            </a:r>
            <a:endParaRPr lang="en-US" altLang="ru-RU" sz="1400"/>
          </a:p>
          <a:p>
            <a:pPr eaLnBrk="1" hangingPunct="1"/>
            <a:r>
              <a:rPr lang="ru-RU" altLang="ru-RU" sz="1400"/>
              <a:t>активность, мероприятия,</a:t>
            </a:r>
            <a:endParaRPr lang="en-US" altLang="ru-RU" sz="1400"/>
          </a:p>
          <a:p>
            <a:pPr eaLnBrk="1" hangingPunct="1"/>
            <a:r>
              <a:rPr lang="ru-RU" altLang="ru-RU" sz="1400"/>
              <a:t>конкурсы), </a:t>
            </a:r>
            <a:r>
              <a:rPr lang="en-US" altLang="ru-RU" sz="1400"/>
              <a:t>STA-</a:t>
            </a:r>
            <a:r>
              <a:rPr lang="ru-RU" altLang="ru-RU" sz="1400"/>
              <a:t>студии.</a:t>
            </a:r>
            <a:endParaRPr lang="en-US" altLang="ru-RU" sz="1400"/>
          </a:p>
          <a:p>
            <a:pPr eaLnBrk="1" hangingPunct="1"/>
            <a:endParaRPr lang="ru-RU" altLang="ru-RU" sz="1400"/>
          </a:p>
          <a:p>
            <a:pPr eaLnBrk="1" hangingPunct="1"/>
            <a:r>
              <a:rPr lang="ru-RU" altLang="ru-RU" sz="1400" u="sng"/>
              <a:t>Каникулярные школы</a:t>
            </a:r>
            <a:r>
              <a:rPr lang="ru-RU" altLang="ru-RU" sz="1400"/>
              <a:t>:</a:t>
            </a:r>
          </a:p>
          <a:p>
            <a:pPr eaLnBrk="1" hangingPunct="1"/>
            <a:r>
              <a:rPr lang="ru-RU" altLang="ru-RU" sz="1400"/>
              <a:t>Наноград, региональные</a:t>
            </a:r>
          </a:p>
          <a:p>
            <a:pPr eaLnBrk="1" hangingPunct="1"/>
            <a:r>
              <a:rPr lang="ru-RU" altLang="ru-RU" sz="1400"/>
              <a:t>каникулярные школы</a:t>
            </a:r>
          </a:p>
        </p:txBody>
      </p:sp>
      <p:sp>
        <p:nvSpPr>
          <p:cNvPr id="25607" name="TextBox 3"/>
          <p:cNvSpPr txBox="1">
            <a:spLocks noChangeArrowheads="1"/>
          </p:cNvSpPr>
          <p:nvPr/>
        </p:nvSpPr>
        <p:spPr bwMode="auto">
          <a:xfrm>
            <a:off x="6582981" y="2023763"/>
            <a:ext cx="3920538" cy="161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«Виртуальная школа РОСНАНО»</a:t>
            </a:r>
          </a:p>
          <a:p>
            <a:pPr eaLnBrk="1" hangingPunct="1"/>
            <a:r>
              <a:rPr lang="ru-RU" altLang="ru-RU" sz="1400" u="sng"/>
              <a:t>дополнительное образование </a:t>
            </a:r>
          </a:p>
          <a:p>
            <a:pPr eaLnBrk="1" hangingPunct="1"/>
            <a:r>
              <a:rPr lang="ru-RU" altLang="ru-RU" sz="1400"/>
              <a:t>(более глубокое освоение контента по технологиям и продуктам наноиндустрии): курсы, модули, проекты, тьюториал.</a:t>
            </a:r>
          </a:p>
        </p:txBody>
      </p:sp>
      <p:sp>
        <p:nvSpPr>
          <p:cNvPr id="25608" name="TextBox 4"/>
          <p:cNvSpPr txBox="1">
            <a:spLocks noChangeArrowheads="1"/>
          </p:cNvSpPr>
          <p:nvPr/>
        </p:nvSpPr>
        <p:spPr bwMode="auto">
          <a:xfrm>
            <a:off x="466865" y="5833199"/>
            <a:ext cx="3359926" cy="12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ru-RU" b="1">
                <a:solidFill>
                  <a:srgbClr val="7030A0"/>
                </a:solidFill>
              </a:rPr>
              <a:t>ALLOTROP</a:t>
            </a:r>
            <a:endParaRPr lang="ru-RU" altLang="ru-RU" b="1">
              <a:solidFill>
                <a:srgbClr val="7030A0"/>
              </a:solidFill>
            </a:endParaRPr>
          </a:p>
          <a:p>
            <a:pPr eaLnBrk="1" hangingPunct="1"/>
            <a:r>
              <a:rPr lang="ru-RU" altLang="ru-RU" sz="1400"/>
              <a:t>Образовательная компьютерная игра для подростков со сведениями об основах нано и технологиях и продуктах наноидустрии</a:t>
            </a:r>
          </a:p>
        </p:txBody>
      </p:sp>
      <p:sp>
        <p:nvSpPr>
          <p:cNvPr id="25609" name="TextBox 5"/>
          <p:cNvSpPr txBox="1">
            <a:spLocks noChangeArrowheads="1"/>
          </p:cNvSpPr>
          <p:nvPr/>
        </p:nvSpPr>
        <p:spPr bwMode="auto">
          <a:xfrm>
            <a:off x="5825498" y="6155319"/>
            <a:ext cx="4948016" cy="92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Популяризационные мероприятия</a:t>
            </a:r>
          </a:p>
          <a:p>
            <a:pPr eaLnBrk="1" hangingPunct="1"/>
            <a:r>
              <a:rPr lang="ru-RU" altLang="ru-RU" sz="1600"/>
              <a:t>«Мастерские инноваций»</a:t>
            </a:r>
          </a:p>
          <a:p>
            <a:pPr eaLnBrk="1" hangingPunct="1"/>
            <a:r>
              <a:rPr lang="ru-RU" altLang="ru-RU" sz="1600"/>
              <a:t>Выставка «Смотрите – это нано!»</a:t>
            </a:r>
          </a:p>
        </p:txBody>
      </p:sp>
      <p:sp>
        <p:nvSpPr>
          <p:cNvPr id="25610" name="TextBox 6"/>
          <p:cNvSpPr txBox="1">
            <a:spLocks noChangeArrowheads="1"/>
          </p:cNvSpPr>
          <p:nvPr/>
        </p:nvSpPr>
        <p:spPr bwMode="auto">
          <a:xfrm>
            <a:off x="7059221" y="4098295"/>
            <a:ext cx="3103056" cy="107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927" tIns="52464" rIns="104927" bIns="5246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Интернет-олимпиада «Нанотехнологии – прорыв в будущее»</a:t>
            </a:r>
          </a:p>
        </p:txBody>
      </p:sp>
      <p:pic>
        <p:nvPicPr>
          <p:cNvPr id="25611" name="Изображение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413" y="3319251"/>
            <a:ext cx="2855563" cy="25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2" name="Группа 43029"/>
          <p:cNvGrpSpPr>
            <a:grpSpLocks/>
          </p:cNvGrpSpPr>
          <p:nvPr/>
        </p:nvGrpSpPr>
        <p:grpSpPr bwMode="auto">
          <a:xfrm>
            <a:off x="264371" y="1936230"/>
            <a:ext cx="9931656" cy="5411290"/>
            <a:chOff x="212147" y="1767736"/>
            <a:chExt cx="8408177" cy="4907791"/>
          </a:xfrm>
        </p:grpSpPr>
        <p:cxnSp>
          <p:nvCxnSpPr>
            <p:cNvPr id="43008" name="Прямая соединительная линия 43007"/>
            <p:cNvCxnSpPr/>
            <p:nvPr/>
          </p:nvCxnSpPr>
          <p:spPr>
            <a:xfrm flipH="1">
              <a:off x="3059848" y="4182731"/>
              <a:ext cx="1520679" cy="83040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4572589" y="1767736"/>
              <a:ext cx="7937" cy="241499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22" name="Прямая соединительная линия 43021"/>
            <p:cNvCxnSpPr/>
            <p:nvPr/>
          </p:nvCxnSpPr>
          <p:spPr>
            <a:xfrm flipV="1">
              <a:off x="4580526" y="3501579"/>
              <a:ext cx="1161938" cy="68115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H="1">
              <a:off x="5736115" y="3463472"/>
              <a:ext cx="2854050" cy="381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>
              <a:off x="212147" y="5013134"/>
              <a:ext cx="2854050" cy="381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26" name="Прямая соединительная линия 43025"/>
            <p:cNvCxnSpPr/>
            <p:nvPr/>
          </p:nvCxnSpPr>
          <p:spPr>
            <a:xfrm>
              <a:off x="4580526" y="4182731"/>
              <a:ext cx="1209558" cy="68591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H="1">
              <a:off x="5786910" y="4830541"/>
              <a:ext cx="2833414" cy="3493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29" name="Прямая соединительная линия 43028"/>
            <p:cNvCxnSpPr/>
            <p:nvPr/>
          </p:nvCxnSpPr>
          <p:spPr>
            <a:xfrm>
              <a:off x="4572589" y="4179556"/>
              <a:ext cx="7937" cy="249597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910" y="782940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510" y="782069"/>
            <a:ext cx="3652518" cy="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50" y="37536"/>
            <a:ext cx="1122398" cy="104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74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06" y="1146706"/>
            <a:ext cx="9267522" cy="642037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96937" y="1967525"/>
            <a:ext cx="7019221" cy="1318627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</a:pPr>
            <a:r>
              <a:rPr lang="ru-RU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«Виртуальная школа </a:t>
            </a:r>
            <a:br>
              <a:rPr lang="ru-RU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от идеи к реализации»</a:t>
            </a:r>
            <a:endParaRPr lang="ru-RU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9175" y="3513801"/>
            <a:ext cx="4911874" cy="81763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Вальдман И.А.</a:t>
            </a:r>
          </a:p>
          <a:p>
            <a:pPr algn="l">
              <a:lnSpc>
                <a:spcPct val="90000"/>
              </a:lnSpc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АНО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eNano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dirty="0" smtClean="0">
                <a:solidFill>
                  <a:schemeClr val="tx1"/>
                </a:solidFill>
                <a:latin typeface="Arial"/>
                <a:cs typeface="Arial"/>
              </a:rPr>
              <a:t>.</a:t>
            </a:r>
            <a:endParaRPr lang="ru-RU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C:\Users\Natalya.Malhotra\Documents\Новый брендбук\eNANO logo new\enano logo ru fu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8" y="6607819"/>
            <a:ext cx="1083354" cy="74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6008" y="4818817"/>
            <a:ext cx="4681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 практическая конференция «Строим школу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века: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образование в мобильном  мире»</a:t>
            </a: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14-15 апреля, 2016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Irina.Grunicheva\картинки\наномедец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63472" cy="14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83" y="6132"/>
            <a:ext cx="2246283" cy="147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Users\Irina.Grunicheva\картинки\оптика и фотони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698" y="0"/>
            <a:ext cx="2392985" cy="14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744" y="0"/>
            <a:ext cx="2148954" cy="147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Users\Irina.Grunicheva\картинки\наноэлектроник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66" y="6132"/>
            <a:ext cx="1949797" cy="14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06" y="6383010"/>
            <a:ext cx="1281808" cy="1196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0" y="4892055"/>
            <a:ext cx="641405" cy="62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24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5756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1265308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1264437"/>
            <a:ext cx="3652518" cy="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9717" y="458996"/>
            <a:ext cx="69824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для проекта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1382272"/>
            <a:ext cx="2067944" cy="2067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656" y="3867928"/>
            <a:ext cx="3092514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Программа  «Развитие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электронного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образования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e-Learning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6" y="5609229"/>
            <a:ext cx="3066707" cy="90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Прямая со стрелкой 10"/>
          <p:cNvCxnSpPr>
            <a:stCxn id="5" idx="3"/>
          </p:cNvCxnSpPr>
          <p:nvPr/>
        </p:nvCxnSpPr>
        <p:spPr>
          <a:xfrm flipV="1">
            <a:off x="3265170" y="4398842"/>
            <a:ext cx="1361421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1029" idx="3"/>
          </p:cNvCxnSpPr>
          <p:nvPr/>
        </p:nvCxnSpPr>
        <p:spPr>
          <a:xfrm>
            <a:off x="2586654" y="2416244"/>
            <a:ext cx="2039937" cy="13342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1031" idx="3"/>
          </p:cNvCxnSpPr>
          <p:nvPr/>
        </p:nvCxnSpPr>
        <p:spPr>
          <a:xfrm flipV="1">
            <a:off x="3239363" y="4954137"/>
            <a:ext cx="1387228" cy="11067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831307" y="3821373"/>
            <a:ext cx="2115403" cy="12657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Перевод контента в </a:t>
            </a:r>
            <a:r>
              <a:rPr lang="en-US" sz="2800" b="1" dirty="0" smtClean="0"/>
              <a:t>on-line</a:t>
            </a:r>
            <a:endParaRPr lang="ru-RU" sz="2800" b="1" dirty="0"/>
          </a:p>
        </p:txBody>
      </p:sp>
      <p:cxnSp>
        <p:nvCxnSpPr>
          <p:cNvPr id="18" name="Прямая со стрелкой 17"/>
          <p:cNvCxnSpPr>
            <a:stCxn id="16" idx="3"/>
          </p:cNvCxnSpPr>
          <p:nvPr/>
        </p:nvCxnSpPr>
        <p:spPr>
          <a:xfrm flipV="1">
            <a:off x="6946710" y="4454224"/>
            <a:ext cx="764275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0747" y="3132274"/>
            <a:ext cx="29425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самостоятельной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познавательной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одростков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 использованием интерактивных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ющих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3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5756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1265308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1264437"/>
            <a:ext cx="3652518" cy="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69943" y="482504"/>
            <a:ext cx="5619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Специфика контента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74" y="1480142"/>
            <a:ext cx="3767137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70366" y="2281310"/>
            <a:ext cx="2677528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образовании</a:t>
            </a:r>
          </a:p>
          <a:p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Science</a:t>
            </a:r>
          </a:p>
          <a:p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Technology</a:t>
            </a:r>
          </a:p>
          <a:p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Engineering</a:t>
            </a:r>
          </a:p>
          <a:p>
            <a:r>
              <a:rPr lang="en-US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thematics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47894" y="1923240"/>
            <a:ext cx="5685712" cy="3960440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544580" y="2410561"/>
            <a:ext cx="4626331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наноиндустрии</a:t>
            </a:r>
            <a:endParaRPr lang="ru-RU" sz="32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Наноматериалы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Оптика, электроника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и фармакология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Модификация поверхностей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29" y="6644801"/>
            <a:ext cx="6524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247787" y="6679657"/>
            <a:ext cx="1895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 descr="C:\Users\Irina.Grunicheva\Google Диск\eNano\eNANO брендбук\eNANO иконки\eNano_icon_set\RGB\small\06_work_s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68" y="6674617"/>
            <a:ext cx="757886" cy="7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825472" y="6693747"/>
            <a:ext cx="243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для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наноиндустрии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499" y="6666210"/>
            <a:ext cx="781050" cy="77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737549" y="6789541"/>
            <a:ext cx="118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4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5756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1265308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Natalya.Malhotra\Documents\Новый брендбук\eNano_blanks\border\eNano_border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23" y="1264437"/>
            <a:ext cx="3652518" cy="5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02" y="243171"/>
            <a:ext cx="7608887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9" y="2103977"/>
            <a:ext cx="2584808" cy="222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50823" y="1926715"/>
            <a:ext cx="72501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  (7-9 класс)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игра по естествознанию (на базе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проблемных задач научного плана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Старшеклассники  (10-11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учебные модули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дистанционные проекты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популяризационные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527" y="1346454"/>
            <a:ext cx="10676236" cy="6328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Дополнительное образования детей в школе и организациях ДОД</a:t>
            </a:r>
            <a:endParaRPr lang="ru-RU" sz="2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706" y="4582919"/>
            <a:ext cx="10448558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школы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учебного процесса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Ранняя профориентация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естественно-научного образования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учебные проекты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для организации внеурочной деятельности и доп. образования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обучения (электронное обучение, проектная деятельность, самостоятельная работа, выход за пределы урока)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38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0" y="575670"/>
            <a:ext cx="110331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23" y="1265308"/>
            <a:ext cx="3657600" cy="5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2588" y="332379"/>
            <a:ext cx="3496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5902" r="34291" b="4012"/>
          <a:stretch/>
        </p:blipFill>
        <p:spPr bwMode="auto">
          <a:xfrm>
            <a:off x="5355129" y="332379"/>
            <a:ext cx="5259029" cy="70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1194" y="2197290"/>
            <a:ext cx="4196855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 для </a:t>
            </a:r>
          </a:p>
          <a:p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школьников и педагогов</a:t>
            </a:r>
          </a:p>
          <a:p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«Ключ в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НаноМиры</a:t>
            </a:r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www.edunano.ru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5459" y="4721653"/>
            <a:ext cx="222421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en-US" dirty="0" smtClean="0"/>
              <a:t>5 </a:t>
            </a:r>
            <a:r>
              <a:rPr lang="ru-RU" dirty="0" smtClean="0"/>
              <a:t>апреля 2016</a:t>
            </a:r>
          </a:p>
          <a:p>
            <a:endParaRPr lang="ru-RU" sz="1000" b="1" dirty="0" smtClean="0">
              <a:solidFill>
                <a:srgbClr val="FF0000"/>
              </a:solidFill>
            </a:endParaRPr>
          </a:p>
          <a:p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25 апреля 2016</a:t>
            </a:r>
            <a:endParaRPr lang="ru-RU" sz="1000" b="1" dirty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000" b="1" dirty="0" smtClean="0">
              <a:solidFill>
                <a:srgbClr val="FF0000"/>
              </a:solidFill>
            </a:endParaRPr>
          </a:p>
          <a:p>
            <a:r>
              <a:rPr lang="ru-RU" sz="1000" b="1" dirty="0" smtClean="0">
                <a:solidFill>
                  <a:srgbClr val="FF0000"/>
                </a:solidFill>
              </a:rPr>
              <a:t>Коротков Анатолий Викторович</a:t>
            </a:r>
          </a:p>
          <a:p>
            <a:endParaRPr lang="ru-RU" sz="1000" b="1" dirty="0">
              <a:solidFill>
                <a:srgbClr val="FF0000"/>
              </a:solidFill>
            </a:endParaRPr>
          </a:p>
          <a:p>
            <a:r>
              <a:rPr lang="ru-RU" sz="1000" b="1" dirty="0">
                <a:solidFill>
                  <a:schemeClr val="bg1">
                    <a:lumMod val="50000"/>
                  </a:schemeClr>
                </a:solidFill>
              </a:rPr>
              <a:t>Путь технологии до рынка. Клетки крови, как контейнеры для доставки лекарств в организме человека.</a:t>
            </a:r>
          </a:p>
          <a:p>
            <a:endParaRPr lang="ru-RU" sz="1000" b="1" dirty="0">
              <a:solidFill>
                <a:srgbClr val="FF0000"/>
              </a:solidFill>
            </a:endParaRPr>
          </a:p>
          <a:p>
            <a:endParaRPr lang="ru-RU" sz="10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459" y="4690252"/>
            <a:ext cx="2224217" cy="149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55459" y="4690252"/>
            <a:ext cx="2224217" cy="27238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1194" y="5634681"/>
            <a:ext cx="524919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Анонс </a:t>
            </a:r>
          </a:p>
          <a:p>
            <a:r>
              <a:rPr lang="ru-RU" b="1" dirty="0" smtClean="0"/>
              <a:t>25 апреля 14.00 (МСК)</a:t>
            </a:r>
          </a:p>
          <a:p>
            <a:r>
              <a:rPr lang="ru-RU" dirty="0" smtClean="0"/>
              <a:t>Коротков  А.В. «Путь технологии до рынка.</a:t>
            </a:r>
          </a:p>
          <a:p>
            <a:r>
              <a:rPr lang="ru-RU" dirty="0" smtClean="0"/>
              <a:t>Клетки крови, как контейнеры для доставки</a:t>
            </a:r>
          </a:p>
          <a:p>
            <a:r>
              <a:rPr lang="ru-RU" dirty="0" smtClean="0"/>
              <a:t>лекарств в организме человека».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79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701</Words>
  <Application>Microsoft Office PowerPoint</Application>
  <PresentationFormat>Произвольный</PresentationFormat>
  <Paragraphs>175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«Виртуальная школа  – от идеи к реализации»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1 1</dc:creator>
  <cp:lastModifiedBy>Груничева Ирина Геннадьевна</cp:lastModifiedBy>
  <cp:revision>69</cp:revision>
  <dcterms:created xsi:type="dcterms:W3CDTF">2015-09-08T21:23:22Z</dcterms:created>
  <dcterms:modified xsi:type="dcterms:W3CDTF">2016-04-13T14:49:15Z</dcterms:modified>
</cp:coreProperties>
</file>